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Semi Bold"/>
      <p:regular r:id="rId17"/>
    </p:embeddedFont>
    <p:embeddedFont>
      <p:font typeface="Instrument Sans Semi Bold"/>
      <p:regular r:id="rId18"/>
    </p:embeddedFont>
    <p:embeddedFont>
      <p:font typeface="Instrument Sans Semi Bold"/>
      <p:regular r:id="rId19"/>
    </p:embeddedFont>
    <p:embeddedFont>
      <p:font typeface="Instrument Sans Semi Bold"/>
      <p:regular r:id="rId20"/>
    </p:embeddedFont>
    <p:embeddedFont>
      <p:font typeface="Instrument Sans Medium"/>
      <p:regular r:id="rId21"/>
    </p:embeddedFont>
    <p:embeddedFont>
      <p:font typeface="Instrument Sans Medium"/>
      <p:regular r:id="rId22"/>
    </p:embeddedFont>
    <p:embeddedFont>
      <p:font typeface="Instrument Sans Medium"/>
      <p:regular r:id="rId23"/>
    </p:embeddedFont>
    <p:embeddedFont>
      <p:font typeface="Instrument Sans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6-3.png>
</file>

<file path=ppt/media/image-7-1.png>
</file>

<file path=ppt/media/image-8-1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28418"/>
            <a:ext cx="7556421" cy="354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Behavioural and Social-Engineering Based Detection of UPI Transactional Fraud Using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51247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comprehensive machine learning framework for identifying fraudulent transactions through behavioural analysis and psychological manipulation indicators in India's digital payment ecosystem.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5048"/>
            <a:ext cx="91668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Conclusions and Future Directions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97455"/>
            <a:ext cx="6407944" cy="3374588"/>
          </a:xfrm>
          <a:prstGeom prst="roundRect">
            <a:avLst>
              <a:gd name="adj" fmla="val 282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731889"/>
            <a:ext cx="31564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Research Contributions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222308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Reproducible, lightweight architecture for UPI fraud detection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28224" y="4027408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Integration of behavioural deviation and social-engineering triggers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28224" y="483250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Privacy-conscious synthetic data methodology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8224" y="5274707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 interpretability for banking audit workflows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2497455"/>
            <a:ext cx="6408063" cy="3374588"/>
          </a:xfrm>
          <a:prstGeom prst="roundRect">
            <a:avLst>
              <a:gd name="adj" fmla="val 282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62982" y="27318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62982" y="322230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Semi-supervised learning for evolving fraud schemes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662982" y="3664506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 adaptive feedback systems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662982" y="410670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Federated and differential privacy mechanisms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662982" y="4548902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Deployment on consumer hardware with minimal latency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6240575"/>
            <a:ext cx="13042821" cy="35957"/>
          </a:xfrm>
          <a:prstGeom prst="rect">
            <a:avLst/>
          </a:prstGeom>
          <a:solidFill>
            <a:srgbClr val="CFD0D8">
              <a:alpha val="5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793790" y="65316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Authors: Samarth Karmakar, Krishiv Kolanu, Smrithi Kothandaraman | Manipal Institute of Technology, Manipal, India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73180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Growing Challenge of UPI Fraud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1319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Unified Payments Interface (UPI) has revolutionised India's digital economy, enabling instantaneous peer-to-peer financial transfers. However, this convenience has introduced significant vulnerabilities to social-engineering-based financial crimes.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3211235"/>
            <a:ext cx="6342102" cy="1649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According to the National Payments Corporation of India (NPCI), UPI transactions surpassed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13 billion in 2025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with a corresponding rise in fraud reports. Modern fraudsters exploit psychological manipulation—urgency, trust, and misinformation—rather than traditional brute-force techniques.</a:t>
            </a:r>
            <a:endParaRPr lang="en-US" sz="16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279" y="560308"/>
            <a:ext cx="7839789" cy="634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Evolution of Fraud Detection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303770" y="1601629"/>
            <a:ext cx="22860" cy="6067663"/>
          </a:xfrm>
          <a:prstGeom prst="roundRect">
            <a:avLst>
              <a:gd name="adj" fmla="val 373402"/>
            </a:avLst>
          </a:prstGeom>
          <a:solidFill>
            <a:srgbClr val="56565B"/>
          </a:solidFill>
          <a:ln/>
        </p:spPr>
      </p:sp>
      <p:sp>
        <p:nvSpPr>
          <p:cNvPr id="4" name="Shape 2"/>
          <p:cNvSpPr/>
          <p:nvPr/>
        </p:nvSpPr>
        <p:spPr>
          <a:xfrm>
            <a:off x="6499860" y="18187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56565B"/>
          </a:solidFill>
          <a:ln/>
        </p:spPr>
      </p:sp>
      <p:sp>
        <p:nvSpPr>
          <p:cNvPr id="5" name="Shape 3"/>
          <p:cNvSpPr/>
          <p:nvPr/>
        </p:nvSpPr>
        <p:spPr>
          <a:xfrm>
            <a:off x="7086600" y="16016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62800" y="1639729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3758684" y="167139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Rule-Based Systems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11279" y="2110859"/>
            <a:ext cx="5587841" cy="9754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Traditional heuristic approaches with predefined thresholds—limited in detecting subtle behavioural deviations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20940" y="30379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56565B"/>
          </a:solidFill>
          <a:ln/>
        </p:spPr>
      </p:sp>
      <p:sp>
        <p:nvSpPr>
          <p:cNvPr id="10" name="Shape 8"/>
          <p:cNvSpPr/>
          <p:nvPr/>
        </p:nvSpPr>
        <p:spPr>
          <a:xfrm>
            <a:off x="7086600" y="28208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62800" y="2858929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331279" y="289059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Classical ML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331279" y="3330059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Support Vector Machines and Decision Trees offering interpretability but sensitivity to outliers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99860" y="408896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56565B"/>
          </a:solidFill>
          <a:ln/>
        </p:spPr>
      </p:sp>
      <p:sp>
        <p:nvSpPr>
          <p:cNvPr id="15" name="Shape 13"/>
          <p:cNvSpPr/>
          <p:nvPr/>
        </p:nvSpPr>
        <p:spPr>
          <a:xfrm>
            <a:off x="7086600" y="387179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62800" y="3909893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3758684" y="3941564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Ensemble Methods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11279" y="4381024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Random Forest and Gradient Boosting combining weak learners for robust performance on imbalanced datasets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20940" y="5139928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56565B"/>
          </a:solidFill>
          <a:ln/>
        </p:spPr>
      </p:sp>
      <p:sp>
        <p:nvSpPr>
          <p:cNvPr id="20" name="Shape 18"/>
          <p:cNvSpPr/>
          <p:nvPr/>
        </p:nvSpPr>
        <p:spPr>
          <a:xfrm>
            <a:off x="7086600" y="4922758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62800" y="4960858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331279" y="499252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Deep Learning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331279" y="5431988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LSTM networks and GANs for sequential pattern detection, though computationally intensive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99860" y="619089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56565B"/>
          </a:solidFill>
          <a:ln/>
        </p:spPr>
      </p:sp>
      <p:sp>
        <p:nvSpPr>
          <p:cNvPr id="25" name="Shape 23"/>
          <p:cNvSpPr/>
          <p:nvPr/>
        </p:nvSpPr>
        <p:spPr>
          <a:xfrm>
            <a:off x="7086600" y="597372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162800" y="6011823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5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3729276" y="6043493"/>
            <a:ext cx="256984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Behavioural Analytics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11279" y="6482953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Human-aware models blending psychological indicators with transaction data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8305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Critical Insight: Human Vulnerability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595926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Over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6747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60% of digital payment frauds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involve human engineering rather than technical compromise. Human error, not system vulnerability, acts as the weakest security link.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340775"/>
            <a:ext cx="30480" cy="1599009"/>
          </a:xfrm>
          <a:prstGeom prst="rect">
            <a:avLst/>
          </a:prstGeom>
          <a:solidFill>
            <a:srgbClr val="D5D5D8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519493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underscores the necessity for fraud detection models that quantify behavioural irregularities and psychological manipulation triggers—moving beyond traditional rule-based approaches to understand the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intent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behind transactions.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6276" y="671274"/>
            <a:ext cx="11210925" cy="612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Proposed Methodology: Five-Stage Architecture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6276" y="1676043"/>
            <a:ext cx="980361" cy="117645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62614" y="1872020"/>
            <a:ext cx="2451140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Synthesis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862614" y="2296001"/>
            <a:ext cx="12081510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Generation of 10,000 simulated UPI transactions with 12 attributes, ensuring privacy whilst maintaining realistic feature variance</a:t>
            </a:r>
            <a:endParaRPr lang="en-US" sz="15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76" y="2852499"/>
            <a:ext cx="980361" cy="117645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862614" y="3048476"/>
            <a:ext cx="2451140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Preprocessing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1862614" y="3472458"/>
            <a:ext cx="12081510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Normalisation and transformation of raw transaction data into quantifiable indicators</a:t>
            </a:r>
            <a:endParaRPr lang="en-US" sz="15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76" y="4028956"/>
            <a:ext cx="980361" cy="117645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862614" y="4224933"/>
            <a:ext cx="2451140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Engineering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1862614" y="4648914"/>
            <a:ext cx="12081510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Extraction of temporal, behavioural, and social-engineering markers</a:t>
            </a:r>
            <a:endParaRPr lang="en-US" sz="15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276" y="5205413"/>
            <a:ext cx="980361" cy="117645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862614" y="5401389"/>
            <a:ext cx="2451140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Classification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1862614" y="5825371"/>
            <a:ext cx="12081510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Random Forest ensemble with optimised hyperparameters and adaptive class weighting</a:t>
            </a:r>
            <a:endParaRPr lang="en-US" sz="15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276" y="6381869"/>
            <a:ext cx="980361" cy="117645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862614" y="6577846"/>
            <a:ext cx="2451140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Evaluation</a:t>
            </a:r>
            <a:endParaRPr lang="en-US" sz="1900" dirty="0"/>
          </a:p>
        </p:txBody>
      </p:sp>
      <p:sp>
        <p:nvSpPr>
          <p:cNvPr id="17" name="Text 10"/>
          <p:cNvSpPr/>
          <p:nvPr/>
        </p:nvSpPr>
        <p:spPr>
          <a:xfrm>
            <a:off x="1862614" y="7001828"/>
            <a:ext cx="12081510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Comprehensive performance analysis across multiple metrics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8622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Engineering: Quantifying Behavioural Anomalies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707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Temporal Features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51898"/>
            <a:ext cx="393334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Cyclical encoding captures diurnal periodicity using sine and cosine transformations, avoiding artificial discontinuities between hours.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490567"/>
            <a:ext cx="393334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5490567"/>
            <a:ext cx="3933349" cy="74104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288161" y="3170753"/>
            <a:ext cx="28913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Behavioural Deviation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5288161" y="3751898"/>
            <a:ext cx="393334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Measures transaction amount anomaly relative to user's historical spending patterns.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288161" y="5127665"/>
            <a:ext cx="3933349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161" y="5127665"/>
            <a:ext cx="3933349" cy="698659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288161" y="6113383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 Di indicates behavioural irregularity.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9782532" y="3170753"/>
            <a:ext cx="32839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Social Engineering Index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9782532" y="3751898"/>
            <a:ext cx="40691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Weighted combination of manipulation triggers—new beneficiaries, device changes, collect requests.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9782532" y="5490567"/>
            <a:ext cx="4069199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2532" y="5490567"/>
            <a:ext cx="4069199" cy="39326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7566" y="414457"/>
            <a:ext cx="7455337" cy="471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Performance: Experimental Results</a:t>
            </a:r>
            <a:endParaRPr lang="en-US" sz="2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7566" y="1186934"/>
            <a:ext cx="13575268" cy="714982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823692" y="8336756"/>
            <a:ext cx="150733" cy="150733"/>
          </a:xfrm>
          <a:prstGeom prst="roundRect">
            <a:avLst>
              <a:gd name="adj" fmla="val 12133"/>
            </a:avLst>
          </a:prstGeom>
          <a:solidFill>
            <a:srgbClr val="76767F"/>
          </a:solidFill>
          <a:ln/>
        </p:spPr>
      </p:sp>
      <p:sp>
        <p:nvSpPr>
          <p:cNvPr id="5" name="Text 2"/>
          <p:cNvSpPr/>
          <p:nvPr/>
        </p:nvSpPr>
        <p:spPr>
          <a:xfrm>
            <a:off x="4035385" y="8336756"/>
            <a:ext cx="915591" cy="150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Accuracy (%)</a:t>
            </a:r>
            <a:endParaRPr lang="en-US" sz="1150" dirty="0"/>
          </a:p>
        </p:txBody>
      </p:sp>
      <p:sp>
        <p:nvSpPr>
          <p:cNvPr id="6" name="Shape 3"/>
          <p:cNvSpPr/>
          <p:nvPr/>
        </p:nvSpPr>
        <p:spPr>
          <a:xfrm>
            <a:off x="6999565" y="8336756"/>
            <a:ext cx="150733" cy="150733"/>
          </a:xfrm>
          <a:prstGeom prst="roundRect">
            <a:avLst>
              <a:gd name="adj" fmla="val 12133"/>
            </a:avLst>
          </a:prstGeom>
          <a:solidFill>
            <a:srgbClr val="9F9FA6"/>
          </a:solidFill>
          <a:ln/>
        </p:spPr>
      </p:sp>
      <p:sp>
        <p:nvSpPr>
          <p:cNvPr id="7" name="Text 4"/>
          <p:cNvSpPr/>
          <p:nvPr/>
        </p:nvSpPr>
        <p:spPr>
          <a:xfrm>
            <a:off x="7211258" y="8336756"/>
            <a:ext cx="419338" cy="150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Recall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9679305" y="8336756"/>
            <a:ext cx="150733" cy="150733"/>
          </a:xfrm>
          <a:prstGeom prst="roundRect">
            <a:avLst>
              <a:gd name="adj" fmla="val 12133"/>
            </a:avLst>
          </a:prstGeom>
          <a:solidFill>
            <a:srgbClr val="C8C8CC"/>
          </a:solidFill>
          <a:ln/>
        </p:spPr>
      </p:sp>
      <p:sp>
        <p:nvSpPr>
          <p:cNvPr id="9" name="Text 6"/>
          <p:cNvSpPr/>
          <p:nvPr/>
        </p:nvSpPr>
        <p:spPr>
          <a:xfrm>
            <a:off x="9890998" y="8336756"/>
            <a:ext cx="610076" cy="150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F1-Score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527566" y="8958620"/>
            <a:ext cx="13575268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Ensemble classifiers significantly outperformed linear models due to their capacity to capture nonlinear decision boundaries. Random Forest demonstrated robust detection capability with minimal false positives, making it suitable for real-time deployment scenarios.</a:t>
            </a:r>
            <a:endParaRPr lang="en-US" sz="11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0543" y="600313"/>
            <a:ext cx="7085409" cy="682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Performance Indicators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6250543" y="1719143"/>
            <a:ext cx="2356604" cy="720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93.4%</a:t>
            </a:r>
            <a:endParaRPr lang="en-US" sz="5650" dirty="0"/>
          </a:p>
        </p:txBody>
      </p:sp>
      <p:sp>
        <p:nvSpPr>
          <p:cNvPr id="5" name="Text 2"/>
          <p:cNvSpPr/>
          <p:nvPr/>
        </p:nvSpPr>
        <p:spPr>
          <a:xfrm>
            <a:off x="6250543" y="2712363"/>
            <a:ext cx="2356604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Overall Accuracy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250543" y="3184446"/>
            <a:ext cx="2356604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Classification correctness across all transaction types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8880038" y="1719143"/>
            <a:ext cx="2356604" cy="720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0.91</a:t>
            </a:r>
            <a:endParaRPr lang="en-US" sz="5650" dirty="0"/>
          </a:p>
        </p:txBody>
      </p:sp>
      <p:sp>
        <p:nvSpPr>
          <p:cNvPr id="8" name="Text 5"/>
          <p:cNvSpPr/>
          <p:nvPr/>
        </p:nvSpPr>
        <p:spPr>
          <a:xfrm>
            <a:off x="8880038" y="2712363"/>
            <a:ext cx="2356604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Recall Score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8880038" y="3184446"/>
            <a:ext cx="2356604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Capability to identify actual fraudulent transactions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1509534" y="1719143"/>
            <a:ext cx="2356723" cy="720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0.96</a:t>
            </a:r>
            <a:endParaRPr lang="en-US" sz="5650" dirty="0"/>
          </a:p>
        </p:txBody>
      </p:sp>
      <p:sp>
        <p:nvSpPr>
          <p:cNvPr id="11" name="Text 8"/>
          <p:cNvSpPr/>
          <p:nvPr/>
        </p:nvSpPr>
        <p:spPr>
          <a:xfrm>
            <a:off x="11509534" y="2712363"/>
            <a:ext cx="2356723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AUC-ROC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1509534" y="3184446"/>
            <a:ext cx="2356723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Area under curve indicating high class separability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8880038" y="4778097"/>
            <a:ext cx="2356604" cy="720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50"/>
              </a:lnSpc>
              <a:buNone/>
            </a:pPr>
            <a:r>
              <a:rPr lang="en-US" sz="5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0.34</a:t>
            </a:r>
            <a:endParaRPr lang="en-US" sz="5650" dirty="0"/>
          </a:p>
        </p:txBody>
      </p:sp>
      <p:sp>
        <p:nvSpPr>
          <p:cNvPr id="14" name="Text 11"/>
          <p:cNvSpPr/>
          <p:nvPr/>
        </p:nvSpPr>
        <p:spPr>
          <a:xfrm>
            <a:off x="8880038" y="5771317"/>
            <a:ext cx="2356604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Prediction Entropy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8880038" y="6584513"/>
            <a:ext cx="2356604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Low uncertainty in classification outcomes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1867" y="512207"/>
            <a:ext cx="6257449" cy="581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Importance Analysis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651867" y="1583055"/>
            <a:ext cx="7814191" cy="1491734"/>
          </a:xfrm>
          <a:prstGeom prst="roundRect">
            <a:avLst>
              <a:gd name="adj" fmla="val 7356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9007" y="1583055"/>
            <a:ext cx="91440" cy="14917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29521" y="1792129"/>
            <a:ext cx="2466261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Amount Deviation (Di)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929521" y="2269450"/>
            <a:ext cx="7327463" cy="596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Strongest predictor—transactions significantly deviating from user's spending patterns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51867" y="3261003"/>
            <a:ext cx="7814191" cy="1491734"/>
          </a:xfrm>
          <a:prstGeom prst="roundRect">
            <a:avLst>
              <a:gd name="adj" fmla="val 7356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007" y="3261003"/>
            <a:ext cx="91440" cy="14917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29521" y="3470077"/>
            <a:ext cx="2958822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Collect Request Frequency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929521" y="3947398"/>
            <a:ext cx="7327463" cy="596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Second most influential—repeated collection requests indicate manipulation attempts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651867" y="4938951"/>
            <a:ext cx="7814191" cy="1193602"/>
          </a:xfrm>
          <a:prstGeom prst="roundRect">
            <a:avLst>
              <a:gd name="adj" fmla="val 9193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07" y="4938951"/>
            <a:ext cx="91440" cy="119360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29521" y="5148024"/>
            <a:ext cx="2902625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New Beneficiary Detection</a:t>
            </a:r>
            <a:endParaRPr lang="en-US" sz="1800" dirty="0"/>
          </a:p>
        </p:txBody>
      </p:sp>
      <p:sp>
        <p:nvSpPr>
          <p:cNvPr id="14" name="Text 9"/>
          <p:cNvSpPr/>
          <p:nvPr/>
        </p:nvSpPr>
        <p:spPr>
          <a:xfrm>
            <a:off x="929521" y="5625346"/>
            <a:ext cx="7327463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Transactions to previously unknown recipients raise suspicion levels</a:t>
            </a:r>
            <a:endParaRPr lang="en-US" sz="1450" dirty="0"/>
          </a:p>
        </p:txBody>
      </p:sp>
      <p:sp>
        <p:nvSpPr>
          <p:cNvPr id="15" name="Shape 10"/>
          <p:cNvSpPr/>
          <p:nvPr/>
        </p:nvSpPr>
        <p:spPr>
          <a:xfrm>
            <a:off x="651867" y="6318766"/>
            <a:ext cx="7814191" cy="1193602"/>
          </a:xfrm>
          <a:prstGeom prst="roundRect">
            <a:avLst>
              <a:gd name="adj" fmla="val 9193"/>
            </a:avLst>
          </a:prstGeom>
          <a:solidFill>
            <a:srgbClr val="2A2A2D">
              <a:alpha val="95000"/>
            </a:srgbClr>
          </a:solidFill>
          <a:ln w="22860">
            <a:solidFill>
              <a:srgbClr val="56565B"/>
            </a:solidFill>
            <a:prstDash val="solid"/>
          </a:ln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007" y="6318766"/>
            <a:ext cx="91440" cy="1193602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29521" y="6527840"/>
            <a:ext cx="2791658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Device Change Indicators</a:t>
            </a:r>
            <a:endParaRPr lang="en-US" sz="1800" dirty="0"/>
          </a:p>
        </p:txBody>
      </p:sp>
      <p:sp>
        <p:nvSpPr>
          <p:cNvPr id="18" name="Text 12"/>
          <p:cNvSpPr/>
          <p:nvPr/>
        </p:nvSpPr>
        <p:spPr>
          <a:xfrm>
            <a:off x="929521" y="7005161"/>
            <a:ext cx="7327463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Sudden device switching patterns suggest potential account compromise</a:t>
            </a:r>
            <a:endParaRPr lang="en-US" sz="1450" dirty="0"/>
          </a:p>
        </p:txBody>
      </p:sp>
      <p:pic>
        <p:nvPicPr>
          <p:cNvPr id="19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8021" y="1583055"/>
            <a:ext cx="5058013" cy="505801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2025-11-05T05:27:04Z</dcterms:created>
  <dcterms:modified xsi:type="dcterms:W3CDTF">2025-11-05T05:27:04Z</dcterms:modified>
</cp:coreProperties>
</file>